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handoutMasterIdLst>
    <p:handoutMasterId r:id="rId24"/>
  </p:handoutMasterIdLst>
  <p:sldIdLst>
    <p:sldId id="265" r:id="rId2"/>
    <p:sldId id="266" r:id="rId3"/>
    <p:sldId id="268" r:id="rId4"/>
    <p:sldId id="270" r:id="rId5"/>
    <p:sldId id="271" r:id="rId6"/>
    <p:sldId id="273" r:id="rId7"/>
    <p:sldId id="280" r:id="rId8"/>
    <p:sldId id="281" r:id="rId9"/>
    <p:sldId id="282" r:id="rId10"/>
    <p:sldId id="274" r:id="rId11"/>
    <p:sldId id="275" r:id="rId12"/>
    <p:sldId id="285" r:id="rId13"/>
    <p:sldId id="286" r:id="rId14"/>
    <p:sldId id="283" r:id="rId15"/>
    <p:sldId id="288" r:id="rId16"/>
    <p:sldId id="287" r:id="rId17"/>
    <p:sldId id="289" r:id="rId18"/>
    <p:sldId id="284" r:id="rId19"/>
    <p:sldId id="278" r:id="rId20"/>
    <p:sldId id="258" r:id="rId21"/>
    <p:sldId id="279" r:id="rId22"/>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FC2B1-CA1A-46CD-AC74-D5538A0153BA}" v="60" dt="2018-12-04T00:52:16.0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41"/>
    <p:restoredTop sz="84371" autoAdjust="0"/>
  </p:normalViewPr>
  <p:slideViewPr>
    <p:cSldViewPr snapToGrid="0" snapToObjects="1">
      <p:cViewPr varScale="1">
        <p:scale>
          <a:sx n="159" d="100"/>
          <a:sy n="159" d="100"/>
        </p:scale>
        <p:origin x="1358" y="91"/>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docChgLst>
    <pc:chgData name="Ugur Uysal" userId="d57be18797cc43e3" providerId="LiveId" clId="{A25FC2B1-CA1A-46CD-AC74-D5538A0153BA}"/>
    <pc:docChg chg="undo custSel addSld delSld modSld sldOrd">
      <pc:chgData name="Ugur Uysal" userId="d57be18797cc43e3" providerId="LiveId" clId="{A25FC2B1-CA1A-46CD-AC74-D5538A0153BA}" dt="2018-12-04T00:53:30.107" v="1127" actId="20577"/>
      <pc:docMkLst>
        <pc:docMk/>
      </pc:docMkLst>
      <pc:sldChg chg="modSp">
        <pc:chgData name="Ugur Uysal" userId="d57be18797cc43e3" providerId="LiveId" clId="{A25FC2B1-CA1A-46CD-AC74-D5538A0153BA}" dt="2018-12-01T23:05:38.388" v="30" actId="20577"/>
        <pc:sldMkLst>
          <pc:docMk/>
          <pc:sldMk cId="1844144459" sldId="265"/>
        </pc:sldMkLst>
        <pc:spChg chg="mod">
          <ac:chgData name="Ugur Uysal" userId="d57be18797cc43e3" providerId="LiveId" clId="{A25FC2B1-CA1A-46CD-AC74-D5538A0153BA}" dt="2018-12-01T23:05:38.388" v="30" actId="20577"/>
          <ac:spMkLst>
            <pc:docMk/>
            <pc:sldMk cId="1844144459" sldId="265"/>
            <ac:spMk id="2" creationId="{00000000-0000-0000-0000-000000000000}"/>
          </ac:spMkLst>
        </pc:spChg>
      </pc:sldChg>
      <pc:sldChg chg="modSp">
        <pc:chgData name="Ugur Uysal" userId="d57be18797cc43e3" providerId="LiveId" clId="{A25FC2B1-CA1A-46CD-AC74-D5538A0153BA}" dt="2018-12-02T00:14:34.762" v="438" actId="20577"/>
        <pc:sldMkLst>
          <pc:docMk/>
          <pc:sldMk cId="3385628665" sldId="275"/>
        </pc:sldMkLst>
        <pc:spChg chg="mod">
          <ac:chgData name="Ugur Uysal" userId="d57be18797cc43e3" providerId="LiveId" clId="{A25FC2B1-CA1A-46CD-AC74-D5538A0153BA}" dt="2018-12-01T23:57:12.204" v="135" actId="14100"/>
          <ac:spMkLst>
            <pc:docMk/>
            <pc:sldMk cId="3385628665" sldId="275"/>
            <ac:spMk id="2" creationId="{00000000-0000-0000-0000-000000000000}"/>
          </ac:spMkLst>
        </pc:spChg>
        <pc:spChg chg="mod">
          <ac:chgData name="Ugur Uysal" userId="d57be18797cc43e3" providerId="LiveId" clId="{A25FC2B1-CA1A-46CD-AC74-D5538A0153BA}" dt="2018-12-02T00:14:34.762" v="438" actId="20577"/>
          <ac:spMkLst>
            <pc:docMk/>
            <pc:sldMk cId="3385628665" sldId="275"/>
            <ac:spMk id="7" creationId="{BFAF4D15-542C-4445-9549-5B7E20550787}"/>
          </ac:spMkLst>
        </pc:spChg>
      </pc:sldChg>
      <pc:sldChg chg="modSp ord modNotesTx">
        <pc:chgData name="Ugur Uysal" userId="d57be18797cc43e3" providerId="LiveId" clId="{A25FC2B1-CA1A-46CD-AC74-D5538A0153BA}" dt="2018-12-04T00:53:30.107" v="1127" actId="20577"/>
        <pc:sldMkLst>
          <pc:docMk/>
          <pc:sldMk cId="3376611812" sldId="278"/>
        </pc:sldMkLst>
        <pc:spChg chg="mod">
          <ac:chgData name="Ugur Uysal" userId="d57be18797cc43e3" providerId="LiveId" clId="{A25FC2B1-CA1A-46CD-AC74-D5538A0153BA}" dt="2018-12-01T23:18:07.508" v="45" actId="20577"/>
          <ac:spMkLst>
            <pc:docMk/>
            <pc:sldMk cId="3376611812" sldId="278"/>
            <ac:spMk id="2" creationId="{00000000-0000-0000-0000-000000000000}"/>
          </ac:spMkLst>
        </pc:spChg>
        <pc:spChg chg="mod">
          <ac:chgData name="Ugur Uysal" userId="d57be18797cc43e3" providerId="LiveId" clId="{A25FC2B1-CA1A-46CD-AC74-D5538A0153BA}" dt="2018-12-04T00:53:30.107" v="1127" actId="20577"/>
          <ac:spMkLst>
            <pc:docMk/>
            <pc:sldMk cId="3376611812" sldId="278"/>
            <ac:spMk id="7" creationId="{BFAF4D15-542C-4445-9549-5B7E20550787}"/>
          </ac:spMkLst>
        </pc:spChg>
      </pc:sldChg>
      <pc:sldChg chg="modSp">
        <pc:chgData name="Ugur Uysal" userId="d57be18797cc43e3" providerId="LiveId" clId="{A25FC2B1-CA1A-46CD-AC74-D5538A0153BA}" dt="2018-12-04T00:01:43.367" v="931" actId="1036"/>
        <pc:sldMkLst>
          <pc:docMk/>
          <pc:sldMk cId="124511265" sldId="281"/>
        </pc:sldMkLst>
        <pc:spChg chg="mod">
          <ac:chgData name="Ugur Uysal" userId="d57be18797cc43e3" providerId="LiveId" clId="{A25FC2B1-CA1A-46CD-AC74-D5538A0153BA}" dt="2018-12-04T00:01:43.367" v="931" actId="1036"/>
          <ac:spMkLst>
            <pc:docMk/>
            <pc:sldMk cId="124511265" sldId="281"/>
            <ac:spMk id="7" creationId="{BFAF4D15-542C-4445-9549-5B7E20550787}"/>
          </ac:spMkLst>
        </pc:spChg>
      </pc:sldChg>
      <pc:sldChg chg="modSp">
        <pc:chgData name="Ugur Uysal" userId="d57be18797cc43e3" providerId="LiveId" clId="{A25FC2B1-CA1A-46CD-AC74-D5538A0153BA}" dt="2018-12-04T00:02:07.256" v="954" actId="1035"/>
        <pc:sldMkLst>
          <pc:docMk/>
          <pc:sldMk cId="2706838838" sldId="282"/>
        </pc:sldMkLst>
        <pc:spChg chg="mod">
          <ac:chgData name="Ugur Uysal" userId="d57be18797cc43e3" providerId="LiveId" clId="{A25FC2B1-CA1A-46CD-AC74-D5538A0153BA}" dt="2018-12-04T00:02:07.256" v="954" actId="1035"/>
          <ac:spMkLst>
            <pc:docMk/>
            <pc:sldMk cId="2706838838" sldId="282"/>
            <ac:spMk id="7" creationId="{BFAF4D15-542C-4445-9549-5B7E20550787}"/>
          </ac:spMkLst>
        </pc:spChg>
      </pc:sldChg>
      <pc:sldChg chg="modSp add modNotesTx">
        <pc:chgData name="Ugur Uysal" userId="d57be18797cc43e3" providerId="LiveId" clId="{A25FC2B1-CA1A-46CD-AC74-D5538A0153BA}" dt="2018-12-04T00:02:27.551" v="971" actId="1036"/>
        <pc:sldMkLst>
          <pc:docMk/>
          <pc:sldMk cId="302384024" sldId="283"/>
        </pc:sldMkLst>
        <pc:spChg chg="mod">
          <ac:chgData name="Ugur Uysal" userId="d57be18797cc43e3" providerId="LiveId" clId="{A25FC2B1-CA1A-46CD-AC74-D5538A0153BA}" dt="2018-12-01T23:35:50.597" v="104" actId="20577"/>
          <ac:spMkLst>
            <pc:docMk/>
            <pc:sldMk cId="302384024" sldId="283"/>
            <ac:spMk id="2" creationId="{00000000-0000-0000-0000-000000000000}"/>
          </ac:spMkLst>
        </pc:spChg>
        <pc:spChg chg="mod">
          <ac:chgData name="Ugur Uysal" userId="d57be18797cc43e3" providerId="LiveId" clId="{A25FC2B1-CA1A-46CD-AC74-D5538A0153BA}" dt="2018-12-04T00:02:27.551" v="971" actId="1036"/>
          <ac:spMkLst>
            <pc:docMk/>
            <pc:sldMk cId="302384024" sldId="283"/>
            <ac:spMk id="7" creationId="{BFAF4D15-542C-4445-9549-5B7E20550787}"/>
          </ac:spMkLst>
        </pc:spChg>
      </pc:sldChg>
      <pc:sldChg chg="modSp add ord">
        <pc:chgData name="Ugur Uysal" userId="d57be18797cc43e3" providerId="LiveId" clId="{A25FC2B1-CA1A-46CD-AC74-D5538A0153BA}" dt="2018-12-04T00:03:51.734" v="1040" actId="1035"/>
        <pc:sldMkLst>
          <pc:docMk/>
          <pc:sldMk cId="1609205058" sldId="284"/>
        </pc:sldMkLst>
        <pc:spChg chg="mod">
          <ac:chgData name="Ugur Uysal" userId="d57be18797cc43e3" providerId="LiveId" clId="{A25FC2B1-CA1A-46CD-AC74-D5538A0153BA}" dt="2018-12-01T23:37:47.820" v="122" actId="790"/>
          <ac:spMkLst>
            <pc:docMk/>
            <pc:sldMk cId="1609205058" sldId="284"/>
            <ac:spMk id="2" creationId="{00000000-0000-0000-0000-000000000000}"/>
          </ac:spMkLst>
        </pc:spChg>
        <pc:spChg chg="mod">
          <ac:chgData name="Ugur Uysal" userId="d57be18797cc43e3" providerId="LiveId" clId="{A25FC2B1-CA1A-46CD-AC74-D5538A0153BA}" dt="2018-12-04T00:03:51.734" v="1040" actId="1035"/>
          <ac:spMkLst>
            <pc:docMk/>
            <pc:sldMk cId="1609205058" sldId="284"/>
            <ac:spMk id="7" creationId="{BFAF4D15-542C-4445-9549-5B7E20550787}"/>
          </ac:spMkLst>
        </pc:spChg>
      </pc:sldChg>
      <pc:sldChg chg="modSp add modNotesTx">
        <pc:chgData name="Ugur Uysal" userId="d57be18797cc43e3" providerId="LiveId" clId="{A25FC2B1-CA1A-46CD-AC74-D5538A0153BA}" dt="2018-12-02T00:22:07.207" v="581" actId="108"/>
        <pc:sldMkLst>
          <pc:docMk/>
          <pc:sldMk cId="252856677" sldId="285"/>
        </pc:sldMkLst>
        <pc:spChg chg="mod">
          <ac:chgData name="Ugur Uysal" userId="d57be18797cc43e3" providerId="LiveId" clId="{A25FC2B1-CA1A-46CD-AC74-D5538A0153BA}" dt="2018-12-02T00:15:43.718" v="465" actId="20577"/>
          <ac:spMkLst>
            <pc:docMk/>
            <pc:sldMk cId="252856677" sldId="285"/>
            <ac:spMk id="2" creationId="{00000000-0000-0000-0000-000000000000}"/>
          </ac:spMkLst>
        </pc:spChg>
        <pc:spChg chg="mod">
          <ac:chgData name="Ugur Uysal" userId="d57be18797cc43e3" providerId="LiveId" clId="{A25FC2B1-CA1A-46CD-AC74-D5538A0153BA}" dt="2018-12-02T00:22:07.207" v="581" actId="108"/>
          <ac:spMkLst>
            <pc:docMk/>
            <pc:sldMk cId="252856677" sldId="285"/>
            <ac:spMk id="7" creationId="{BFAF4D15-542C-4445-9549-5B7E20550787}"/>
          </ac:spMkLst>
        </pc:spChg>
      </pc:sldChg>
      <pc:sldChg chg="modSp add modNotesTx">
        <pc:chgData name="Ugur Uysal" userId="d57be18797cc43e3" providerId="LiveId" clId="{A25FC2B1-CA1A-46CD-AC74-D5538A0153BA}" dt="2018-12-02T00:21:57.056" v="580" actId="20577"/>
        <pc:sldMkLst>
          <pc:docMk/>
          <pc:sldMk cId="1151217102" sldId="286"/>
        </pc:sldMkLst>
        <pc:spChg chg="mod">
          <ac:chgData name="Ugur Uysal" userId="d57be18797cc43e3" providerId="LiveId" clId="{A25FC2B1-CA1A-46CD-AC74-D5538A0153BA}" dt="2018-12-02T00:19:26.539" v="564" actId="20577"/>
          <ac:spMkLst>
            <pc:docMk/>
            <pc:sldMk cId="1151217102" sldId="286"/>
            <ac:spMk id="2" creationId="{00000000-0000-0000-0000-000000000000}"/>
          </ac:spMkLst>
        </pc:spChg>
        <pc:spChg chg="mod">
          <ac:chgData name="Ugur Uysal" userId="d57be18797cc43e3" providerId="LiveId" clId="{A25FC2B1-CA1A-46CD-AC74-D5538A0153BA}" dt="2018-12-02T00:21:57.056" v="580" actId="20577"/>
          <ac:spMkLst>
            <pc:docMk/>
            <pc:sldMk cId="1151217102" sldId="286"/>
            <ac:spMk id="7" creationId="{BFAF4D15-542C-4445-9549-5B7E20550787}"/>
          </ac:spMkLst>
        </pc:spChg>
      </pc:sldChg>
      <pc:sldChg chg="modSp">
        <pc:chgData name="Ugur Uysal" userId="d57be18797cc43e3" providerId="LiveId" clId="{A25FC2B1-CA1A-46CD-AC74-D5538A0153BA}" dt="2018-12-04T00:02:43.030" v="985" actId="1035"/>
        <pc:sldMkLst>
          <pc:docMk/>
          <pc:sldMk cId="3640041577" sldId="287"/>
        </pc:sldMkLst>
        <pc:spChg chg="mod">
          <ac:chgData name="Ugur Uysal" userId="d57be18797cc43e3" providerId="LiveId" clId="{A25FC2B1-CA1A-46CD-AC74-D5538A0153BA}" dt="2018-12-04T00:02:43.030" v="985" actId="1035"/>
          <ac:spMkLst>
            <pc:docMk/>
            <pc:sldMk cId="3640041577" sldId="287"/>
            <ac:spMk id="7" creationId="{BFAF4D15-542C-4445-9549-5B7E20550787}"/>
          </ac:spMkLst>
        </pc:spChg>
      </pc:sldChg>
      <pc:sldChg chg="modSp">
        <pc:chgData name="Ugur Uysal" userId="d57be18797cc43e3" providerId="LiveId" clId="{A25FC2B1-CA1A-46CD-AC74-D5538A0153BA}" dt="2018-12-03T23:55:35.887" v="759" actId="1035"/>
        <pc:sldMkLst>
          <pc:docMk/>
          <pc:sldMk cId="496915615" sldId="288"/>
        </pc:sldMkLst>
        <pc:spChg chg="mod">
          <ac:chgData name="Ugur Uysal" userId="d57be18797cc43e3" providerId="LiveId" clId="{A25FC2B1-CA1A-46CD-AC74-D5538A0153BA}" dt="2018-12-03T23:55:35.887" v="759" actId="1035"/>
          <ac:spMkLst>
            <pc:docMk/>
            <pc:sldMk cId="496915615" sldId="288"/>
            <ac:spMk id="2" creationId="{00000000-0000-0000-0000-000000000000}"/>
          </ac:spMkLst>
        </pc:spChg>
      </pc:sldChg>
      <pc:sldChg chg="modSp">
        <pc:chgData name="Ugur Uysal" userId="d57be18797cc43e3" providerId="LiveId" clId="{A25FC2B1-CA1A-46CD-AC74-D5538A0153BA}" dt="2018-12-03T23:55:23.710" v="750" actId="1036"/>
        <pc:sldMkLst>
          <pc:docMk/>
          <pc:sldMk cId="140732780" sldId="289"/>
        </pc:sldMkLst>
        <pc:spChg chg="mod">
          <ac:chgData name="Ugur Uysal" userId="d57be18797cc43e3" providerId="LiveId" clId="{A25FC2B1-CA1A-46CD-AC74-D5538A0153BA}" dt="2018-12-03T23:55:23.710" v="750" actId="1036"/>
          <ac:spMkLst>
            <pc:docMk/>
            <pc:sldMk cId="140732780" sldId="289"/>
            <ac:spMk id="2" creationId="{00000000-0000-0000-0000-000000000000}"/>
          </ac:spMkLst>
        </pc:spChg>
      </pc:sldChg>
      <pc:sldChg chg="modSp">
        <pc:chgData name="Ugur Uysal" userId="d57be18797cc43e3" providerId="LiveId" clId="{A25FC2B1-CA1A-46CD-AC74-D5538A0153BA}" dt="2018-12-04T00:51:52.849" v="1090" actId="1035"/>
        <pc:sldMkLst>
          <pc:docMk/>
          <pc:sldMk cId="3986341747" sldId="290"/>
        </pc:sldMkLst>
        <pc:spChg chg="mod">
          <ac:chgData name="Ugur Uysal" userId="d57be18797cc43e3" providerId="LiveId" clId="{A25FC2B1-CA1A-46CD-AC74-D5538A0153BA}" dt="2018-12-04T00:51:52.849" v="1090" actId="1035"/>
          <ac:spMkLst>
            <pc:docMk/>
            <pc:sldMk cId="3986341747" sldId="290"/>
            <ac:spMk id="7" creationId="{BFAF4D15-542C-4445-9549-5B7E20550787}"/>
          </ac:spMkLst>
        </pc:spChg>
      </pc:sldChg>
    </pc:docChg>
  </pc:docChgLst>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12/3/2018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12/3/2018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2492429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2466415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1485248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35263471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27172076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3029807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18</a:t>
            </a:fld>
            <a:endParaRPr lang="en-US"/>
          </a:p>
        </p:txBody>
      </p:sp>
    </p:spTree>
    <p:extLst>
      <p:ext uri="{BB962C8B-B14F-4D97-AF65-F5344CB8AC3E}">
        <p14:creationId xmlns:p14="http://schemas.microsoft.com/office/powerpoint/2010/main" val="12337653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If we had 1-2 more semesters we would continue our experiments to answer Hypothesis 3: The use of autonomous systems could extend the range of military operations. We would focus on new military capabilities like operations in denied areas (extremely hostile operational environments) with autonomous systems. With additional experiments with a focus on the cognitive workload, we would try to find out to which extend human users could supervise various amount amounts of autonomous systems in various complex scenarios. Furthermore, we would try to improve the effectiveness of the drone-swarms by implementing AI techniques like Reinforcement Learning and Machine Learning techniques for precise classification of hostile vehicles.</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20</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21</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arma3.com/"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4Squmz5BZv0"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hyperlink" Target="https://www.youtube.com/watch?v=YDD9rnlW4k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21.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FINAL PROJECT PRESENTATION</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7597410" cy="1071563"/>
          </a:xfrm>
        </p:spPr>
        <p:txBody>
          <a:bodyPr anchor="t">
            <a:noAutofit/>
          </a:bodyPr>
          <a:lstStyle/>
          <a:p>
            <a:pPr lvl="0"/>
            <a:r>
              <a:rPr lang="en-US" sz="3200" b="1" dirty="0">
                <a:latin typeface="Helvetica" charset="0"/>
                <a:cs typeface="Helvetica" charset="0"/>
                <a:sym typeface="Times"/>
              </a:rPr>
              <a:t>Framework / </a:t>
            </a:r>
            <a:r>
              <a:rPr lang="en-US" sz="3200" b="1" dirty="0"/>
              <a:t>experimental study </a:t>
            </a:r>
            <a:r>
              <a:rPr lang="en-US" sz="3200" b="1" dirty="0">
                <a:latin typeface="Helvetica" charset="0"/>
                <a:cs typeface="Helvetica" charset="0"/>
                <a:sym typeface="Times"/>
              </a:rPr>
              <a:t>setup </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 / supervised-autonomous</a:t>
            </a:r>
            <a:r>
              <a:rPr lang="en-US" sz="2200" dirty="0"/>
              <a:t>}</a:t>
            </a:r>
          </a:p>
          <a:p>
            <a:pPr marL="514350" lvl="2">
              <a:lnSpc>
                <a:spcPct val="100000"/>
              </a:lnSpc>
              <a:spcBef>
                <a:spcPts val="0"/>
              </a:spcBef>
              <a:defRPr/>
            </a:pPr>
            <a:r>
              <a:rPr lang="en-US" sz="2200" dirty="0"/>
              <a:t>Amount of targets {1..n}</a:t>
            </a:r>
          </a:p>
          <a:p>
            <a:pPr marL="514350" lvl="2">
              <a:lnSpc>
                <a:spcPct val="100000"/>
              </a:lnSpc>
              <a:spcBef>
                <a:spcPts val="0"/>
              </a:spcBef>
              <a:defRPr/>
            </a:pPr>
            <a:r>
              <a:rPr lang="en-US" sz="2200" dirty="0"/>
              <a:t>Amount of UCAV (Unmanned</a:t>
            </a:r>
            <a:r>
              <a:rPr lang="de-DE" sz="2200" dirty="0"/>
              <a:t> Combat Aerial </a:t>
            </a:r>
            <a:r>
              <a:rPr lang="de-DE" sz="2200" dirty="0" err="1"/>
              <a:t>Vehicles</a:t>
            </a:r>
            <a:r>
              <a:rPr lang="de-DE" sz="2200" dirty="0"/>
              <a:t>)</a:t>
            </a:r>
            <a:r>
              <a:rPr lang="en-US" sz="2200" dirty="0"/>
              <a:t>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Amount</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en-US" sz="2200" dirty="0"/>
              <a:t>Amount of UCAV at the end of the mission</a:t>
            </a:r>
          </a:p>
          <a:p>
            <a:pPr marL="514350" lvl="2">
              <a:lnSpc>
                <a:spcPct val="100000"/>
              </a:lnSpc>
              <a:spcBef>
                <a:spcPts val="0"/>
              </a:spcBef>
              <a:defRPr/>
            </a:pPr>
            <a:r>
              <a:rPr lang="de-DE" sz="2200" dirty="0"/>
              <a:t>Mission Time</a:t>
            </a:r>
          </a:p>
          <a:p>
            <a:pPr marL="171450" lvl="1">
              <a:lnSpc>
                <a:spcPct val="150000"/>
              </a:lnSpc>
              <a:spcBef>
                <a:spcPts val="0"/>
              </a:spcBef>
              <a:defRPr/>
            </a:pPr>
            <a:r>
              <a:rPr lang="de-DE" sz="2200" dirty="0"/>
              <a:t>Instrumentation and Materials: </a:t>
            </a:r>
            <a:r>
              <a:rPr lang="en-US" sz="2200"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ArmA</a:t>
            </a:r>
            <a:r>
              <a:rPr lang="en-US" sz="2200"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3</a:t>
            </a:r>
            <a:r>
              <a:rPr lang="en-US" sz="2200" dirty="0"/>
              <a:t> Version 1.84</a:t>
            </a:r>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1</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1</a:t>
            </a:r>
            <a:r>
              <a:rPr lang="de-DE" sz="2200" b="1" dirty="0">
                <a:solidFill>
                  <a:srgbClr val="FFCA29"/>
                </a:solidFill>
                <a:latin typeface="Helvetica" charset="0"/>
                <a:cs typeface="Helvetica" charset="0"/>
              </a:rPr>
              <a:t> „Single-</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52856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2</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2</a:t>
            </a:r>
            <a:r>
              <a:rPr lang="de-DE" sz="2200" b="1" dirty="0">
                <a:solidFill>
                  <a:srgbClr val="FFCA29"/>
                </a:solidFill>
                <a:latin typeface="Helvetica" charset="0"/>
                <a:cs typeface="Helvetica" charset="0"/>
              </a:rPr>
              <a:t> „Multi-</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1217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a:t>
            </a:r>
            <a:r>
              <a:rPr lang="de-DE" sz="3200" b="1" dirty="0" err="1"/>
              <a:t>Results</a:t>
            </a:r>
            <a:br>
              <a:rPr lang="de-DE" sz="3200" b="1" dirty="0"/>
            </a:br>
            <a:r>
              <a:rPr lang="de-DE" sz="3200" b="1" dirty="0"/>
              <a:t>Hypothesis 1</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There is no sufficient evidence for a difference in reliability. Using correlated (or paired) T-test to compare the dependent variables.</a:t>
            </a:r>
          </a:p>
          <a:p>
            <a:pPr marL="457200" indent="-457200">
              <a:buFont typeface="+mj-lt"/>
              <a:buAutoNum type="arabicPeriod"/>
              <a:defRPr/>
            </a:pPr>
            <a:r>
              <a:rPr lang="en-US" dirty="0"/>
              <a:t>Six of the seven dependent variables test showed no significant difference.</a:t>
            </a:r>
          </a:p>
          <a:p>
            <a:pPr marL="457200" indent="-457200">
              <a:buFont typeface="+mj-lt"/>
              <a:buAutoNum type="arabicPeriod"/>
              <a:defRPr/>
            </a:pPr>
            <a:r>
              <a:rPr lang="en-US" dirty="0"/>
              <a:t>One variable showed significant difference cognitive load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02384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1: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One T-Test results for Left: elapsed Time since command received (no significant difference) and Right: Operator perception of cognitive workload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383677"/>
            <a:ext cx="8299514" cy="2376146"/>
          </a:xfrm>
          <a:prstGeom prst="rect">
            <a:avLst/>
          </a:prstGeom>
        </p:spPr>
      </p:pic>
    </p:spTree>
    <p:extLst>
      <p:ext uri="{BB962C8B-B14F-4D97-AF65-F5344CB8AC3E}">
        <p14:creationId xmlns:p14="http://schemas.microsoft.com/office/powerpoint/2010/main" val="496915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Results</a:t>
            </a:r>
            <a:br>
              <a:rPr lang="de-DE" sz="3200" b="1" dirty="0"/>
            </a:br>
            <a:r>
              <a:rPr lang="de-DE" sz="3200" b="1" dirty="0"/>
              <a:t>Hypothesis 2</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1"/>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Missions conducted with less human personnel supervising autonomous systems are no different than conducted by human control systems.  Using correlated (or paired) T-test to compare the dependent variables.</a:t>
            </a:r>
          </a:p>
          <a:p>
            <a:pPr marL="457200" indent="-457200">
              <a:buFont typeface="+mj-lt"/>
              <a:buAutoNum type="arabicPeriod"/>
              <a:defRPr/>
            </a:pPr>
            <a:r>
              <a:rPr lang="en-US" dirty="0"/>
              <a:t>Five of the seven dependent variables test showed no significant difference.</a:t>
            </a:r>
          </a:p>
          <a:p>
            <a:pPr marL="457200" indent="-457200">
              <a:buFont typeface="+mj-lt"/>
              <a:buAutoNum type="arabicPeriod"/>
              <a:defRPr/>
            </a:pPr>
            <a:r>
              <a:rPr lang="en-US" dirty="0"/>
              <a:t>Two variables showed significant difference Cognitive Load and Elapse Time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640041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2: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Two T-Test results for Left: elapsed Time since command received and Right: Operator perception of cognitive workload (both variables with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498212"/>
            <a:ext cx="8299514" cy="2147075"/>
          </a:xfrm>
          <a:prstGeom prst="rect">
            <a:avLst/>
          </a:prstGeom>
        </p:spPr>
      </p:pic>
    </p:spTree>
    <p:extLst>
      <p:ext uri="{BB962C8B-B14F-4D97-AF65-F5344CB8AC3E}">
        <p14:creationId xmlns:p14="http://schemas.microsoft.com/office/powerpoint/2010/main" val="140732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18</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803709"/>
            <a:ext cx="8299514" cy="3915247"/>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qualitative research showed:</a:t>
            </a:r>
          </a:p>
          <a:p>
            <a:pPr>
              <a:lnSpc>
                <a:spcPct val="100000"/>
              </a:lnSpc>
              <a:spcBef>
                <a:spcPts val="0"/>
              </a:spcBef>
              <a:defRPr/>
            </a:pPr>
            <a:r>
              <a:rPr lang="en-US" sz="2200" dirty="0">
                <a:latin typeface="Helvetica Neue"/>
                <a:cs typeface="Helvetica" charset="0"/>
              </a:rPr>
              <a:t>Advantages of supervised autonomous teaming: lethality, cost safety.</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New research in AI, cognitive load, and synchronization teams.</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Decision making under human authority (laws and ethics).</a:t>
            </a:r>
          </a:p>
          <a:p>
            <a:pPr marL="0" indent="0">
              <a:lnSpc>
                <a:spcPct val="100000"/>
              </a:lnSpc>
              <a:spcBef>
                <a:spcPts val="0"/>
              </a:spcBef>
              <a:buNone/>
              <a:defRPr/>
            </a:pPr>
            <a:r>
              <a:rPr lang="en-US" sz="2200" dirty="0">
                <a:latin typeface="Helvetica Neue"/>
                <a:cs typeface="Helvetica" charset="0"/>
              </a:rPr>
              <a:t> </a:t>
            </a:r>
          </a:p>
          <a:p>
            <a:pPr marL="0" indent="0">
              <a:lnSpc>
                <a:spcPct val="100000"/>
              </a:lnSpc>
              <a:spcBef>
                <a:spcPts val="0"/>
              </a:spcBef>
              <a:buNone/>
              <a:defRPr/>
            </a:pPr>
            <a:r>
              <a:rPr lang="en-US" sz="2200" b="1" dirty="0">
                <a:solidFill>
                  <a:srgbClr val="FFCA29"/>
                </a:solidFill>
                <a:latin typeface="Helvetica" charset="0"/>
                <a:cs typeface="Helvetica" charset="0"/>
              </a:rPr>
              <a:t>The quantitative research showed:</a:t>
            </a:r>
            <a:endParaRPr lang="en-US" sz="2200" dirty="0">
              <a:latin typeface="Helvetica Neue"/>
              <a:cs typeface="Helvetica" charset="0"/>
            </a:endParaRPr>
          </a:p>
          <a:p>
            <a:pPr>
              <a:lnSpc>
                <a:spcPct val="100000"/>
              </a:lnSpc>
              <a:spcBef>
                <a:spcPts val="0"/>
              </a:spcBef>
              <a:defRPr/>
            </a:pPr>
            <a:r>
              <a:rPr lang="en-US" sz="2400" dirty="0">
                <a:latin typeface="Helvetica Neue"/>
                <a:cs typeface="Helvetica" charset="0"/>
              </a:rPr>
              <a:t>Hypothesis 1 and 2 could not be rejected.</a:t>
            </a:r>
          </a:p>
          <a:p>
            <a:pPr>
              <a:lnSpc>
                <a:spcPct val="100000"/>
              </a:lnSpc>
              <a:spcBef>
                <a:spcPts val="0"/>
              </a:spcBef>
              <a:defRPr/>
            </a:pPr>
            <a:r>
              <a:rPr lang="en-US" sz="2400" dirty="0" err="1">
                <a:latin typeface="Helvetica Neue"/>
                <a:cs typeface="Helvetica" charset="0"/>
              </a:rPr>
              <a:t>ArmA</a:t>
            </a:r>
            <a:r>
              <a:rPr lang="en-US" sz="2400" dirty="0">
                <a:latin typeface="Helvetica Neue"/>
                <a:cs typeface="Helvetica" charset="0"/>
              </a:rPr>
              <a:t> </a:t>
            </a:r>
            <a:r>
              <a:rPr lang="en-US" sz="2400">
                <a:latin typeface="Helvetica Neue"/>
                <a:cs typeface="Helvetica" charset="0"/>
              </a:rPr>
              <a:t>3 is </a:t>
            </a:r>
            <a:r>
              <a:rPr lang="en-US" sz="2400" dirty="0">
                <a:latin typeface="Helvetica Neue"/>
                <a:cs typeface="Helvetica" charset="0"/>
              </a:rPr>
              <a:t>a viable modeling and simulation platform.</a:t>
            </a:r>
          </a:p>
          <a:p>
            <a:pPr>
              <a:lnSpc>
                <a:spcPct val="100000"/>
              </a:lnSpc>
              <a:spcBef>
                <a:spcPts val="0"/>
              </a:spcBef>
              <a:defRPr/>
            </a:pPr>
            <a:endParaRPr lang="de-DE" sz="2000" dirty="0">
              <a:solidFill>
                <a:schemeClr val="dk1"/>
              </a:solidFill>
              <a:latin typeface="Times"/>
              <a:cs typeface="Times"/>
            </a:endParaRP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16092050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19</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Future Research</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00629"/>
            <a:ext cx="8299514" cy="340204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spcBef>
                <a:spcPts val="600"/>
              </a:spcBef>
            </a:pPr>
            <a:r>
              <a:rPr lang="en-US" sz="2400" dirty="0"/>
              <a:t>Experiments to answer Hypothesis 3 with focus on </a:t>
            </a:r>
            <a:r>
              <a:rPr lang="en-US" sz="2200" b="1" dirty="0">
                <a:solidFill>
                  <a:srgbClr val="FFCA29"/>
                </a:solidFill>
                <a:latin typeface="Helvetica" charset="0"/>
                <a:cs typeface="Helvetica" charset="0"/>
              </a:rPr>
              <a:t>operations in denied areas</a:t>
            </a:r>
            <a:r>
              <a:rPr lang="en-US" sz="2400" dirty="0"/>
              <a:t> </a:t>
            </a:r>
          </a:p>
          <a:p>
            <a:pPr marL="342900" indent="-342900">
              <a:spcBef>
                <a:spcPts val="600"/>
              </a:spcBef>
            </a:pPr>
            <a:endParaRPr lang="en-US" sz="400" dirty="0"/>
          </a:p>
          <a:p>
            <a:pPr marL="342900" indent="-342900">
              <a:spcBef>
                <a:spcPts val="600"/>
              </a:spcBef>
            </a:pPr>
            <a:r>
              <a:rPr lang="en-US" sz="2400" dirty="0"/>
              <a:t>Reproducing the results in </a:t>
            </a:r>
            <a:r>
              <a:rPr lang="en-US" sz="2200" b="1" dirty="0">
                <a:solidFill>
                  <a:srgbClr val="FFCA29"/>
                </a:solidFill>
                <a:latin typeface="Helvetica" charset="0"/>
                <a:cs typeface="Helvetica" charset="0"/>
              </a:rPr>
              <a:t>Virtual Battlespace 3</a:t>
            </a:r>
          </a:p>
          <a:p>
            <a:pPr marL="342900" indent="-342900">
              <a:spcBef>
                <a:spcPts val="600"/>
              </a:spcBef>
            </a:pPr>
            <a:endParaRPr lang="en-US" sz="400" dirty="0"/>
          </a:p>
          <a:p>
            <a:pPr marL="342900" indent="-342900">
              <a:spcBef>
                <a:spcPts val="600"/>
              </a:spcBef>
            </a:pPr>
            <a:r>
              <a:rPr lang="en-US" sz="2400" dirty="0"/>
              <a:t>Experiments on the </a:t>
            </a:r>
            <a:r>
              <a:rPr lang="en-US" sz="2200" b="1" dirty="0">
                <a:solidFill>
                  <a:srgbClr val="FFCA29"/>
                </a:solidFill>
                <a:latin typeface="Helvetica" charset="0"/>
                <a:cs typeface="Helvetica" charset="0"/>
              </a:rPr>
              <a:t>cognitive workload</a:t>
            </a:r>
          </a:p>
          <a:p>
            <a:pPr marL="342900" indent="-342900">
              <a:spcBef>
                <a:spcPts val="600"/>
              </a:spcBef>
            </a:pPr>
            <a:endParaRPr lang="en-US" sz="400" dirty="0"/>
          </a:p>
          <a:p>
            <a:pPr marL="342900" indent="-342900">
              <a:spcBef>
                <a:spcPts val="600"/>
              </a:spcBef>
            </a:pPr>
            <a:r>
              <a:rPr lang="en-US" sz="2400" dirty="0"/>
              <a:t>Improving Drone-swarm effectiveness through </a:t>
            </a:r>
            <a:r>
              <a:rPr lang="en-US" sz="2200" b="1" dirty="0">
                <a:solidFill>
                  <a:srgbClr val="FFCA29"/>
                </a:solidFill>
                <a:latin typeface="Helvetica" charset="0"/>
                <a:cs typeface="Helvetica" charset="0"/>
              </a:rPr>
              <a:t>Reinforcement Learning</a:t>
            </a:r>
            <a:r>
              <a:rPr lang="en-US" sz="2400" dirty="0"/>
              <a:t>.</a:t>
            </a:r>
            <a:endParaRPr lang="en-US" sz="2200" b="1" dirty="0">
              <a:solidFill>
                <a:srgbClr val="FFCA29"/>
              </a:solidFill>
              <a:latin typeface="Helvetica" charset="0"/>
              <a:cs typeface="Helvetica" charset="0"/>
            </a:endParaRPr>
          </a:p>
          <a:p>
            <a:pPr marL="342900" indent="-342900">
              <a:spcBef>
                <a:spcPts val="600"/>
              </a:spcBef>
            </a:pPr>
            <a:endParaRPr lang="en-US" sz="400" b="1" dirty="0">
              <a:solidFill>
                <a:srgbClr val="FFCA29"/>
              </a:solidFill>
              <a:latin typeface="Helvetica" charset="0"/>
              <a:cs typeface="Helvetica" charset="0"/>
            </a:endParaRPr>
          </a:p>
          <a:p>
            <a:pPr marL="342900" indent="-342900">
              <a:spcBef>
                <a:spcPts val="600"/>
              </a:spcBef>
            </a:pPr>
            <a:r>
              <a:rPr lang="en-US" sz="2400" dirty="0"/>
              <a:t>Classification of hostile vehicles with </a:t>
            </a:r>
            <a:r>
              <a:rPr lang="en-US" sz="2200" b="1" dirty="0">
                <a:solidFill>
                  <a:srgbClr val="FFCA29"/>
                </a:solidFill>
                <a:latin typeface="Helvetica" charset="0"/>
                <a:cs typeface="Helvetica" charset="0"/>
              </a:rPr>
              <a:t>Machine Learning </a:t>
            </a:r>
            <a:r>
              <a:rPr lang="en-US" sz="2400" dirty="0"/>
              <a:t>techniques.</a:t>
            </a:r>
          </a:p>
        </p:txBody>
      </p:sp>
    </p:spTree>
    <p:extLst>
      <p:ext uri="{BB962C8B-B14F-4D97-AF65-F5344CB8AC3E}">
        <p14:creationId xmlns:p14="http://schemas.microsoft.com/office/powerpoint/2010/main" val="3376611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21</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marL="342900" lvl="1" indent="0">
              <a:lnSpc>
                <a:spcPct val="100000"/>
              </a:lnSpc>
              <a:spcBef>
                <a:spcPts val="0"/>
              </a:spcBef>
              <a:buNone/>
              <a:defRPr/>
            </a:pPr>
            <a:endParaRPr lang="en-US" sz="2200" dirty="0"/>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lethality</a:t>
            </a:r>
          </a:p>
          <a:p>
            <a:r>
              <a:rPr lang="en-US" sz="2200" dirty="0"/>
              <a:t>Survivor evacuation support</a:t>
            </a:r>
          </a:p>
          <a:p>
            <a:r>
              <a:rPr lang="en-US" sz="2200" dirty="0"/>
              <a:t>Reduction of personnel exposure to combat</a:t>
            </a:r>
          </a:p>
          <a:p>
            <a:r>
              <a:rPr lang="en-US" sz="2200" dirty="0"/>
              <a:t>Reduce cost</a:t>
            </a:r>
          </a:p>
          <a:p>
            <a:r>
              <a:rPr lang="en-US" sz="2200" dirty="0"/>
              <a:t>Improve safety</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4007"/>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Research being performed on the subjects of:</a:t>
            </a:r>
          </a:p>
          <a:p>
            <a:r>
              <a:rPr lang="en-US" sz="2200" dirty="0"/>
              <a:t>Dismounted infantry using robots</a:t>
            </a:r>
          </a:p>
          <a:p>
            <a:r>
              <a:rPr lang="en-US" sz="2200" dirty="0"/>
              <a:t>Intelligent analysis </a:t>
            </a:r>
          </a:p>
          <a:p>
            <a:r>
              <a:rPr lang="en-US" sz="2200" dirty="0"/>
              <a:t>The behavior and the synchronization between teams (managing the team)</a:t>
            </a:r>
          </a:p>
          <a:p>
            <a:r>
              <a:rPr lang="en-US" sz="2200" dirty="0"/>
              <a:t> Studies in human cognitive load</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77"/>
            <a:ext cx="8433544" cy="37835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r>
              <a:rPr lang="en-US" sz="2200" dirty="0"/>
              <a:t>The autonomous agent shall always remain subordinate to </a:t>
            </a:r>
            <a:r>
              <a:rPr lang="en-US" sz="2400" dirty="0">
                <a:latin typeface="Times New Roman" panose="02020603050405020304" pitchFamily="18" charset="0"/>
                <a:cs typeface="Times New Roman" panose="02020603050405020304" pitchFamily="18" charset="0"/>
              </a:rPr>
              <a:t>the </a:t>
            </a:r>
            <a:r>
              <a:rPr lang="en-US" sz="2200" dirty="0">
                <a:latin typeface="Helvetica Neue"/>
                <a:cs typeface="Times New Roman" panose="02020603050405020304" pitchFamily="18" charset="0"/>
              </a:rPr>
              <a:t>authority of a human supervisor</a:t>
            </a:r>
            <a:r>
              <a:rPr lang="en-US" sz="2200" dirty="0">
                <a:latin typeface="Helvetica Neue"/>
              </a:rPr>
              <a:t>.</a:t>
            </a:r>
            <a:r>
              <a:rPr lang="en-US" sz="2200" dirty="0"/>
              <a:t> </a:t>
            </a:r>
          </a:p>
          <a:p>
            <a:r>
              <a:rPr lang="en-US" sz="2200" dirty="0"/>
              <a:t>The autonomous  agent could only act autonomously in specified conditions.</a:t>
            </a:r>
          </a:p>
          <a:p>
            <a:r>
              <a:rPr lang="en-US" sz="2000" dirty="0"/>
              <a:t>The level of automation to be use most conform with the laws and rules of engagement.</a:t>
            </a:r>
          </a:p>
          <a:p>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6</TotalTime>
  <Words>2453</Words>
  <Application>Microsoft Office PowerPoint</Application>
  <PresentationFormat>On-screen Show (16:9)</PresentationFormat>
  <Paragraphs>224</Paragraphs>
  <Slides>21</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FINAL PROJECT PRESENTATION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Framework / experimental study setup </vt:lpstr>
      <vt:lpstr>Experimental Procedures Hypothesis 1 </vt:lpstr>
      <vt:lpstr>Experimental Procedures Hypothesis 2 </vt:lpstr>
      <vt:lpstr>Experimental Study Results Hypothesis 1  </vt:lpstr>
      <vt:lpstr>Experimental Study Results Hypothesis 1: Graph  </vt:lpstr>
      <vt:lpstr>Experimental Study Results Hypothesis 2  </vt:lpstr>
      <vt:lpstr>Experimental Study Results Hypothesis 2: Graph  </vt:lpstr>
      <vt:lpstr>Conclusion</vt:lpstr>
      <vt:lpstr>Future Research</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knightwing</cp:lastModifiedBy>
  <cp:revision>34</cp:revision>
  <cp:lastPrinted>2017-11-07T21:20:52Z</cp:lastPrinted>
  <dcterms:created xsi:type="dcterms:W3CDTF">2016-09-13T13:48:42Z</dcterms:created>
  <dcterms:modified xsi:type="dcterms:W3CDTF">2018-12-04T03:12:51Z</dcterms:modified>
</cp:coreProperties>
</file>

<file path=docProps/thumbnail.jpeg>
</file>